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11"/>
  </p:notesMasterIdLst>
  <p:handoutMasterIdLst>
    <p:handoutMasterId r:id="rId12"/>
  </p:handoutMasterIdLst>
  <p:sldIdLst>
    <p:sldId id="2444" r:id="rId2"/>
    <p:sldId id="2304" r:id="rId3"/>
    <p:sldId id="2491" r:id="rId4"/>
    <p:sldId id="2474" r:id="rId5"/>
    <p:sldId id="2492" r:id="rId6"/>
    <p:sldId id="2487" r:id="rId7"/>
    <p:sldId id="2488" r:id="rId8"/>
    <p:sldId id="2445" r:id="rId9"/>
    <p:sldId id="2472" r:id="rId10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BE INDUSTRY UPDATE" id="{AB0B78D9-BF60-4D3F-8F21-FA20EF8B62D6}">
          <p14:sldIdLst>
            <p14:sldId id="2444"/>
            <p14:sldId id="2304"/>
            <p14:sldId id="2491"/>
            <p14:sldId id="2474"/>
            <p14:sldId id="2492"/>
            <p14:sldId id="2487"/>
            <p14:sldId id="2488"/>
            <p14:sldId id="2445"/>
            <p14:sldId id="2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6A"/>
    <a:srgbClr val="D34727"/>
    <a:srgbClr val="C7550F"/>
    <a:srgbClr val="000000"/>
    <a:srgbClr val="EFAB5B"/>
    <a:srgbClr val="739A4C"/>
    <a:srgbClr val="BABF32"/>
    <a:srgbClr val="087782"/>
    <a:srgbClr val="48C3E2"/>
    <a:srgbClr val="863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291" autoAdjust="0"/>
  </p:normalViewPr>
  <p:slideViewPr>
    <p:cSldViewPr snapToGrid="0" snapToObjects="1">
      <p:cViewPr varScale="1">
        <p:scale>
          <a:sx n="90" d="100"/>
          <a:sy n="90" d="100"/>
        </p:scale>
        <p:origin x="57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462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CA51-F936-394B-9806-25184CB372C6}" type="datetimeFigureOut">
              <a:rPr lang="en-US" smtClean="0">
                <a:latin typeface="Segoe UI" panose="020B0502040204020203" pitchFamily="34" charset="0"/>
              </a:rPr>
              <a:t>4/7/2025</a:t>
            </a:fld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35D-1F67-8740-A6E3-E9CBFBC1AAFA}" type="slidenum">
              <a:rPr lang="en-US" smtClean="0">
                <a:latin typeface="Segoe UI" panose="020B0502040204020203" pitchFamily="34" charset="0"/>
              </a:rPr>
              <a:t>‹#›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6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D1379AAA-C0C0-CB49-8400-60D4C0C57CDC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3C1A31D5-59AE-914B-B6B8-D3FB1071DE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178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354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532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709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5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1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C1850-2350-9D03-E4EC-C5DBA6246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47F48-AD1C-A7AB-EC8C-D7BF95F4E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6E0D97-0BF5-2147-2F9B-5953AABF6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1A621-7511-000C-F938-C96A34CEB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4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8B6D7-42D6-4E1A-BCC2-0CBF2B2359B7}"/>
              </a:ext>
            </a:extLst>
          </p:cNvPr>
          <p:cNvSpPr/>
          <p:nvPr userDrawn="1"/>
        </p:nvSpPr>
        <p:spPr>
          <a:xfrm>
            <a:off x="0" y="5010150"/>
            <a:ext cx="12192000" cy="1847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53AFE6F-24B9-440C-BB02-46F9A80CBF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101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60" y="4719397"/>
            <a:ext cx="8745471" cy="1251459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0206" y="5993043"/>
            <a:ext cx="8745469" cy="94115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55D9524-AE56-4D89-B7A2-8D06562CC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4997" y="5522464"/>
            <a:ext cx="3759448" cy="9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95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33614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785529B-E03E-4D69-888D-401C24178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9683" y="2578838"/>
            <a:ext cx="5692634" cy="17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2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51270B8-8B70-4A2D-8376-6F0A48D3C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8245" y="2598418"/>
            <a:ext cx="6635509" cy="16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61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8018659" y="0"/>
            <a:ext cx="4173343" cy="68580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" y="0"/>
            <a:ext cx="4173343" cy="68580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05303" y="4"/>
            <a:ext cx="4800590" cy="6857999"/>
          </a:xfrm>
          <a:solidFill>
            <a:schemeClr val="accent5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0905893" y="4"/>
            <a:ext cx="1286106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16D3B-431F-445C-A7BF-970F01C3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9" y="406400"/>
            <a:ext cx="4876799" cy="1971041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CFF84AA-24D3-4053-AB9C-FC82E9D795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3110" y="2682783"/>
            <a:ext cx="4956175" cy="35955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"/>
            <a:ext cx="6096000" cy="685799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0097" y="234602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097" y="1419367"/>
            <a:ext cx="5193566" cy="79603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764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0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0"/>
            <a:ext cx="6096000" cy="6858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670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rgbClr val="D34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8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0"/>
            <a:ext cx="6096000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365129"/>
            <a:ext cx="11384595" cy="941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1" y="1409228"/>
            <a:ext cx="11384595" cy="48441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spcAft>
                <a:spcPts val="959"/>
              </a:spcAft>
              <a:defRPr>
                <a:solidFill>
                  <a:schemeClr val="accent2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6902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9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0"/>
            <a:ext cx="6096000" cy="6858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98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3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-3"/>
            <a:ext cx="6096000" cy="6858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76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913246" y="1568638"/>
            <a:ext cx="10365508" cy="4508487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3F936B-44DC-46BD-8909-BDE54E64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46" y="328401"/>
            <a:ext cx="8161361" cy="12402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55203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108251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554640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55675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-2" y="2"/>
            <a:ext cx="12192000" cy="1719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0068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138" y="1887509"/>
            <a:ext cx="11149129" cy="431082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4" y="473177"/>
            <a:ext cx="10901741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8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365129"/>
            <a:ext cx="11384595" cy="941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2" y="1409228"/>
            <a:ext cx="5470004" cy="48441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spcAft>
                <a:spcPts val="959"/>
              </a:spcAft>
              <a:defRPr>
                <a:solidFill>
                  <a:schemeClr val="accent2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E0AE3F5-6982-4A38-8591-8A0B200CF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409228"/>
            <a:ext cx="5621163" cy="48441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spcAft>
                <a:spcPts val="959"/>
              </a:spcAft>
              <a:defRPr>
                <a:solidFill>
                  <a:schemeClr val="accent2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3470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A74AD3-0AA0-4825-830B-9FEED17640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9824"/>
            <a:ext cx="12192001" cy="252086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1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7364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4" y="2801899"/>
            <a:ext cx="11149130" cy="3164966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00" y="249507"/>
            <a:ext cx="5193566" cy="20414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5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5392137" y="-1"/>
            <a:ext cx="6799858" cy="5181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610537" y="-2"/>
            <a:ext cx="3160258" cy="6858001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970937" y="0"/>
            <a:ext cx="3218400" cy="321840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970937" y="3639600"/>
            <a:ext cx="3218400" cy="321840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3734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F4D8A-29F1-4D11-9268-8372FA7B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8" y="391886"/>
            <a:ext cx="4636314" cy="1949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5FD2EB6-8563-4B90-BB53-5F9F20BECD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278" y="2612571"/>
            <a:ext cx="4636314" cy="362255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8AD2D9C-D0E9-47A0-912A-1FAE6F4414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27710" y="4217158"/>
            <a:ext cx="2927478" cy="2017964"/>
          </a:xfrm>
        </p:spPr>
        <p:txBody>
          <a:bodyPr/>
          <a:lstStyle>
            <a:lvl1pPr marL="173038" indent="-173038">
              <a:defRPr sz="20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81608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969505" y="1928933"/>
            <a:ext cx="3505200" cy="330038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219605" y="1928933"/>
            <a:ext cx="3505200" cy="330038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24299" y="1928933"/>
            <a:ext cx="3505200" cy="330038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48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15789"/>
            <a:ext cx="3407590" cy="4626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784412" y="1115789"/>
            <a:ext cx="3407590" cy="4626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407595" y="1115789"/>
            <a:ext cx="5376815" cy="4626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439860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46386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15789"/>
            <a:ext cx="3407590" cy="4626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784412" y="1115789"/>
            <a:ext cx="3407590" cy="4626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407595" y="1115789"/>
            <a:ext cx="5376815" cy="4626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439860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46386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969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3535146"/>
            <a:ext cx="12192000" cy="3322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676399" y="838200"/>
            <a:ext cx="8839202" cy="3937630"/>
          </a:xfrm>
          <a:solidFill>
            <a:schemeClr val="bg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77424" y="177425"/>
            <a:ext cx="7369791" cy="3162868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77424" y="3510889"/>
            <a:ext cx="7369791" cy="3162868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198" y="1"/>
            <a:ext cx="3450472" cy="60198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408618" y="1810080"/>
            <a:ext cx="3450476" cy="504792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>
          <a:xfrm>
            <a:off x="4408618" y="0"/>
            <a:ext cx="3450472" cy="1690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65497" y="4188287"/>
            <a:ext cx="4061008" cy="2669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488973"/>
            <a:ext cx="6036027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55973" y="0"/>
            <a:ext cx="6036027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786553" y="0"/>
            <a:ext cx="2249473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55973" y="3488973"/>
            <a:ext cx="2249473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3737-DC80-4920-9FDC-124927F98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DBBEF8-009C-4BE0-9D18-16ECF3006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942" y="1760513"/>
            <a:ext cx="3341091" cy="38693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8FC0271-1041-4E10-A525-3AAD4809D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5455" y="1760513"/>
            <a:ext cx="3341091" cy="38693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FB8DDE-9A18-4AFB-B092-5B1340961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06968" y="1760513"/>
            <a:ext cx="3341092" cy="38693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04130C-9D7C-4BF3-BC1B-45592CC64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2" y="365129"/>
            <a:ext cx="10515600" cy="9411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 pillars</a:t>
            </a:r>
          </a:p>
        </p:txBody>
      </p:sp>
    </p:spTree>
    <p:extLst>
      <p:ext uri="{BB962C8B-B14F-4D97-AF65-F5344CB8AC3E}">
        <p14:creationId xmlns:p14="http://schemas.microsoft.com/office/powerpoint/2010/main" val="283862229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099875" y="800826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476847" y="800827"/>
            <a:ext cx="3541591" cy="240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25" name="Rectangle 24"/>
          <p:cNvSpPr>
            <a:spLocks/>
          </p:cNvSpPr>
          <p:nvPr userDrawn="1"/>
        </p:nvSpPr>
        <p:spPr>
          <a:xfrm>
            <a:off x="8108707" y="3429000"/>
            <a:ext cx="3541591" cy="240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81263" y="3428999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290569" y="800827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294985" y="3429000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604504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417000" y="417002"/>
            <a:ext cx="11358002" cy="602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1" y="2606404"/>
            <a:ext cx="3423600" cy="3413401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1" y="838202"/>
            <a:ext cx="3423600" cy="3413401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1" y="4374601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1" y="838199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1" y="838199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1" y="2606400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1" y="4374601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flipH="1">
            <a:off x="0" y="2452786"/>
            <a:ext cx="1980000" cy="1933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4"/>
            <a:ext cx="1980000" cy="2387983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50918"/>
            <a:ext cx="1980000" cy="2407082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127200" y="-1"/>
            <a:ext cx="4024800" cy="402480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27200" y="4089603"/>
            <a:ext cx="4024800" cy="2768401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0212000" y="1978579"/>
            <a:ext cx="1980000" cy="4879425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2042400" y="-1"/>
            <a:ext cx="40224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 flipH="1">
            <a:off x="10212000" y="4"/>
            <a:ext cx="1980000" cy="1933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5" y="1568824"/>
            <a:ext cx="3632388" cy="2321276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1364" y="1568824"/>
            <a:ext cx="3623050" cy="2321276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26964" y="1568822"/>
            <a:ext cx="3634002" cy="2321277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3C6E4-E70A-4C0E-8056-0AD7042538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DF64F1-7940-4CD3-A8C6-BD74C5A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1" y="365129"/>
            <a:ext cx="11426426" cy="941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05C6F88-4513-4107-9CBF-0669D51EB1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3941" y="3913088"/>
            <a:ext cx="3714871" cy="20001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FD90455-CFC1-464B-9FBC-C6B9CBC0F4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06037" y="3913088"/>
            <a:ext cx="3711199" cy="20001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578B5060-728E-48A6-9779-27583BBDA4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59168" y="3913088"/>
            <a:ext cx="3711199" cy="20001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717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3737-DC80-4920-9FDC-124927F98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DBBEF8-009C-4BE0-9D18-16ECF3006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941" y="1764839"/>
            <a:ext cx="3714871" cy="42538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8FC0271-1041-4E10-A525-3AAD4809D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037" y="1764839"/>
            <a:ext cx="3711199" cy="42538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FB8DDE-9A18-4AFB-B092-5B1340961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59168" y="1764839"/>
            <a:ext cx="3711199" cy="42538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04130C-9D7C-4BF3-BC1B-45592CC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2" y="365129"/>
            <a:ext cx="10515600" cy="941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423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DA039DA-C997-4866-AF0E-83E80930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E152E-7D8E-4E31-81D0-D7F9B1198B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761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DD72F90-3359-4F1D-BE0F-B42003E7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232229" y="196475"/>
            <a:ext cx="11698514" cy="646505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270787" y="0"/>
            <a:ext cx="7921214" cy="68580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56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941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0DFBB-0CF9-4978-9C66-E15B91688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en-US" sz="900" b="1" i="0" cap="all" spc="0" baseline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7687E6BC-85EC-4CFF-AC55-A569854BA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2" r:id="rId2"/>
    <p:sldLayoutId id="2147483799" r:id="rId3"/>
    <p:sldLayoutId id="2147483794" r:id="rId4"/>
    <p:sldLayoutId id="2147483793" r:id="rId5"/>
    <p:sldLayoutId id="2147483770" r:id="rId6"/>
    <p:sldLayoutId id="2147483813" r:id="rId7"/>
    <p:sldLayoutId id="2147483715" r:id="rId8"/>
    <p:sldLayoutId id="2147483688" r:id="rId9"/>
    <p:sldLayoutId id="2147483802" r:id="rId10"/>
    <p:sldLayoutId id="2147483797" r:id="rId11"/>
    <p:sldLayoutId id="2147483798" r:id="rId12"/>
    <p:sldLayoutId id="2147483713" r:id="rId13"/>
    <p:sldLayoutId id="2147483695" r:id="rId14"/>
    <p:sldLayoutId id="2147483779" r:id="rId15"/>
    <p:sldLayoutId id="2147483781" r:id="rId16"/>
    <p:sldLayoutId id="2147483804" r:id="rId17"/>
    <p:sldLayoutId id="2147483803" r:id="rId18"/>
    <p:sldLayoutId id="2147483782" r:id="rId19"/>
    <p:sldLayoutId id="2147483805" r:id="rId20"/>
    <p:sldLayoutId id="2147483784" r:id="rId21"/>
    <p:sldLayoutId id="2147483806" r:id="rId22"/>
    <p:sldLayoutId id="2147483785" r:id="rId23"/>
    <p:sldLayoutId id="2147483712" r:id="rId24"/>
    <p:sldLayoutId id="2147483807" r:id="rId25"/>
    <p:sldLayoutId id="2147483808" r:id="rId26"/>
    <p:sldLayoutId id="2147483809" r:id="rId27"/>
    <p:sldLayoutId id="2147483815" r:id="rId28"/>
    <p:sldLayoutId id="2147483783" r:id="rId29"/>
    <p:sldLayoutId id="2147483786" r:id="rId30"/>
    <p:sldLayoutId id="2147483787" r:id="rId31"/>
    <p:sldLayoutId id="2147483661" r:id="rId32"/>
    <p:sldLayoutId id="2147483717" r:id="rId33"/>
    <p:sldLayoutId id="2147483816" r:id="rId34"/>
    <p:sldLayoutId id="2147483704" r:id="rId35"/>
    <p:sldLayoutId id="2147483689" r:id="rId36"/>
    <p:sldLayoutId id="2147483734" r:id="rId37"/>
    <p:sldLayoutId id="2147483736" r:id="rId38"/>
    <p:sldLayoutId id="2147483737" r:id="rId39"/>
    <p:sldLayoutId id="2147483742" r:id="rId40"/>
    <p:sldLayoutId id="2147483727" r:id="rId41"/>
    <p:sldLayoutId id="2147483710" r:id="rId42"/>
    <p:sldLayoutId id="2147483795" r:id="rId43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400" b="0" i="0" kern="1200" cap="all" spc="50" baseline="0" dirty="0" smtClean="0">
          <a:solidFill>
            <a:schemeClr val="tx2"/>
          </a:solidFill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87338" indent="-287338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32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5730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8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804863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4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1146175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14874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000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050" kern="1200" spc="100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ot.nd.gov/sites/www/files/documents/civil-rights/Comprehensive-DBE-Trucking-Roster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bquotes@nd.gov" TargetMode="External"/><Relationship Id="rId2" Type="http://schemas.openxmlformats.org/officeDocument/2006/relationships/hyperlink" Target="mailto:rbernard@nd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jstadick@nd.gov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44F683-8A0B-4274-8E44-276BADC25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44AA83-A889-4371-9EA1-143B520FF7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732" y="5172293"/>
            <a:ext cx="11866536" cy="941388"/>
          </a:xfrm>
        </p:spPr>
        <p:txBody>
          <a:bodyPr/>
          <a:lstStyle/>
          <a:p>
            <a:r>
              <a:rPr lang="en-US" cap="none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DBE INDUSTRY UPDATE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59888-A348-4758-8AF4-29BE1EB6ED8F}"/>
              </a:ext>
            </a:extLst>
          </p:cNvPr>
          <p:cNvSpPr txBox="1"/>
          <p:nvPr/>
        </p:nvSpPr>
        <p:spPr>
          <a:xfrm>
            <a:off x="162732" y="5917274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APRIL 11 &amp; 25, 2025 NDDOT BID OPENING</a:t>
            </a:r>
          </a:p>
        </p:txBody>
      </p:sp>
    </p:spTree>
    <p:extLst>
      <p:ext uri="{BB962C8B-B14F-4D97-AF65-F5344CB8AC3E}">
        <p14:creationId xmlns:p14="http://schemas.microsoft.com/office/powerpoint/2010/main" val="6965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E867-28F2-4A31-AD3C-36A06C9D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134013"/>
            <a:ext cx="11384595" cy="941157"/>
          </a:xfrm>
        </p:spPr>
        <p:txBody>
          <a:bodyPr/>
          <a:lstStyle/>
          <a:p>
            <a:r>
              <a:rPr lang="en-US" sz="4000" dirty="0"/>
              <a:t>MARCH 14, 2025 Bid Opening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3B590-F0C3-4F42-8CCA-DE65C8B9C0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1" y="1162373"/>
            <a:ext cx="11384595" cy="523022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projects awarded except for 24228 (pending county concurrence)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DBE Goals 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RGN DBE Participation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Overall DBE Participation 7.27% adjusted for FAS</a:t>
            </a:r>
          </a:p>
          <a:p>
            <a:pPr lvl="2"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to DBEs: $3,355,276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F844D-EC06-695F-CB34-4B88AB537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456" y="6086840"/>
            <a:ext cx="2047323" cy="611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DA48E-2C0C-A9AA-C77D-5F089AA22BA1}"/>
              </a:ext>
            </a:extLst>
          </p:cNvPr>
          <p:cNvSpPr txBox="1"/>
          <p:nvPr/>
        </p:nvSpPr>
        <p:spPr>
          <a:xfrm>
            <a:off x="1506574" y="4310632"/>
            <a:ext cx="7758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$2,627,119 to DBE Subcontractors – 78.30%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$357,461 to DBE Trucking – 10.65%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$370,696 to DBE Distributors – 11.05%</a:t>
            </a:r>
          </a:p>
        </p:txBody>
      </p:sp>
    </p:spTree>
    <p:extLst>
      <p:ext uri="{BB962C8B-B14F-4D97-AF65-F5344CB8AC3E}">
        <p14:creationId xmlns:p14="http://schemas.microsoft.com/office/powerpoint/2010/main" val="24540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60A4-5F09-073F-5719-16B6C5E5B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5426-F308-CDB5-1D05-EC25CBF7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134013"/>
            <a:ext cx="11384595" cy="941157"/>
          </a:xfrm>
        </p:spPr>
        <p:txBody>
          <a:bodyPr/>
          <a:lstStyle/>
          <a:p>
            <a:r>
              <a:rPr lang="en-US" sz="4000" dirty="0"/>
              <a:t>March 21, 2025 Bid Opening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589B6-A34D-56ED-660A-A5F0B9FBAA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1" y="1162373"/>
            <a:ext cx="11384595" cy="523022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projects awarded except 23800, 23916 &amp; 23921 (pending city concurrence)  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DBE Goals Met with $83,932 in RGN Participation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Overall DBE Participation 1.51% adjusted for FAS</a:t>
            </a:r>
          </a:p>
          <a:p>
            <a:pPr lvl="2"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to DBEs: $650,098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92651-815B-9137-17BC-6DF6B36C7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456" y="6086840"/>
            <a:ext cx="2047323" cy="611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401D5-A232-5733-60EB-8808A366CE61}"/>
              </a:ext>
            </a:extLst>
          </p:cNvPr>
          <p:cNvSpPr txBox="1"/>
          <p:nvPr/>
        </p:nvSpPr>
        <p:spPr>
          <a:xfrm>
            <a:off x="1401799" y="4270958"/>
            <a:ext cx="7758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$136,873 to DBE Subcontractors – 21.05%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$36,450 to DBE Trucking – 5.61%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$470,705 to DBE Distributors – 72.41%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$6,070 to DBE Suppliers – 0.93%</a:t>
            </a:r>
          </a:p>
        </p:txBody>
      </p:sp>
    </p:spTree>
    <p:extLst>
      <p:ext uri="{BB962C8B-B14F-4D97-AF65-F5344CB8AC3E}">
        <p14:creationId xmlns:p14="http://schemas.microsoft.com/office/powerpoint/2010/main" val="22633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8FF-B4A2-52BA-EDDE-F6E35DC2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70224"/>
            <a:ext cx="11384595" cy="941157"/>
          </a:xfrm>
        </p:spPr>
        <p:txBody>
          <a:bodyPr/>
          <a:lstStyle/>
          <a:p>
            <a:r>
              <a:rPr lang="en-US" dirty="0"/>
              <a:t>APRIL 11, 2025 Bid Opening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9F79-4E18-E0F1-6A16-E2F5532BF4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2" y="1011381"/>
            <a:ext cx="10957104" cy="524202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Federal Aid Projects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24555 is NOT Federally Funded – No DBE requirements apply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Projects with DBE Goals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F34D6B-C322-2267-4122-B87AA164D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17394"/>
              </p:ext>
            </p:extLst>
          </p:nvPr>
        </p:nvGraphicFramePr>
        <p:xfrm>
          <a:off x="1582188" y="2799489"/>
          <a:ext cx="4513812" cy="329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906">
                  <a:extLst>
                    <a:ext uri="{9D8B030D-6E8A-4147-A177-3AD203B41FA5}">
                      <a16:colId xmlns:a16="http://schemas.microsoft.com/office/drawing/2014/main" val="2799181723"/>
                    </a:ext>
                  </a:extLst>
                </a:gridCol>
                <a:gridCol w="2256906">
                  <a:extLst>
                    <a:ext uri="{9D8B030D-6E8A-4147-A177-3AD203B41FA5}">
                      <a16:colId xmlns:a16="http://schemas.microsoft.com/office/drawing/2014/main" val="2171571777"/>
                    </a:ext>
                  </a:extLst>
                </a:gridCol>
              </a:tblGrid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JOB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DBE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436225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22048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126073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22597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347800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22640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69943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23704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737734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23913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58388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23967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59807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24039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38288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24050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36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068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ED7FE-7E2F-C6DD-39C0-BF4A91CE1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A852-BF1C-C557-6569-7EBAC3D3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70224"/>
            <a:ext cx="11384595" cy="941157"/>
          </a:xfrm>
        </p:spPr>
        <p:txBody>
          <a:bodyPr/>
          <a:lstStyle/>
          <a:p>
            <a:r>
              <a:rPr lang="en-US" dirty="0"/>
              <a:t>APRIL 25, 2025 Bid Opening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A03ED-75F4-635E-AA9E-06ABA97D6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2" y="1011381"/>
            <a:ext cx="10957104" cy="524202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Federal Aid Projects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24285 is NOT Federally Funded – No DBE requirements apply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Projects with DBE Goals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C7C5513-D2A3-4BDF-E3FE-1E6F2FC3D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18374"/>
              </p:ext>
            </p:extLst>
          </p:nvPr>
        </p:nvGraphicFramePr>
        <p:xfrm>
          <a:off x="1582188" y="2799489"/>
          <a:ext cx="4513812" cy="1097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906">
                  <a:extLst>
                    <a:ext uri="{9D8B030D-6E8A-4147-A177-3AD203B41FA5}">
                      <a16:colId xmlns:a16="http://schemas.microsoft.com/office/drawing/2014/main" val="2799181723"/>
                    </a:ext>
                  </a:extLst>
                </a:gridCol>
                <a:gridCol w="2256906">
                  <a:extLst>
                    <a:ext uri="{9D8B030D-6E8A-4147-A177-3AD203B41FA5}">
                      <a16:colId xmlns:a16="http://schemas.microsoft.com/office/drawing/2014/main" val="2171571777"/>
                    </a:ext>
                  </a:extLst>
                </a:gridCol>
              </a:tblGrid>
              <a:tr h="290512">
                <a:tc>
                  <a:txBody>
                    <a:bodyPr/>
                    <a:lstStyle/>
                    <a:p>
                      <a:r>
                        <a:rPr lang="en-US"/>
                        <a:t>JOB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DBE GOAL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436225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24097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126073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r>
                        <a:rPr lang="en-US" dirty="0"/>
                        <a:t>24246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347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7851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0918-29C4-DCB0-810A-EDBC3E03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107294"/>
            <a:ext cx="11384595" cy="731875"/>
          </a:xfrm>
        </p:spPr>
        <p:txBody>
          <a:bodyPr/>
          <a:lstStyle/>
          <a:p>
            <a:r>
              <a:rPr lang="en-US" dirty="0"/>
              <a:t>COMPREHENSIVE DBE TRUCKING ROSTER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8AAFE-EBF5-4399-A236-02BEEF37F364}"/>
              </a:ext>
            </a:extLst>
          </p:cNvPr>
          <p:cNvSpPr txBox="1"/>
          <p:nvPr/>
        </p:nvSpPr>
        <p:spPr>
          <a:xfrm>
            <a:off x="738188" y="6095613"/>
            <a:ext cx="10715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https://www.dot.nd.gov/sites/www/files/documents/civil-rights/Comprehensive-DBE-Trucking-Roster.pdf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CE364-C6CE-4C0A-8196-5237073A4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14" y="967817"/>
            <a:ext cx="10614845" cy="4922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FF2AD51-50C4-D5CD-25E1-092DFC50D729}"/>
              </a:ext>
            </a:extLst>
          </p:cNvPr>
          <p:cNvSpPr/>
          <p:nvPr/>
        </p:nvSpPr>
        <p:spPr>
          <a:xfrm rot="19396033">
            <a:off x="6743700" y="4442769"/>
            <a:ext cx="1171575" cy="3905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656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0918-29C4-DCB0-810A-EDBC3E03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172465"/>
            <a:ext cx="11504121" cy="731875"/>
          </a:xfrm>
        </p:spPr>
        <p:txBody>
          <a:bodyPr/>
          <a:lstStyle/>
          <a:p>
            <a:r>
              <a:rPr lang="en-US" dirty="0"/>
              <a:t>VARIOUS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83885-AFA1-C93C-2EFB-AC988FE3D8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39" y="1058779"/>
            <a:ext cx="11384595" cy="5557953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available via email April 17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through May 2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may have delayed responses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 Contact: Ramona Bernard 701-328-2576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rbernard@nd.gov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DBEs that repetitively fail to send quotes to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subquotes@nd.gov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prior to the bid opening will be found in non-compliance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DBE 101 Training for Primes in the works – will be a recorded training posted to DBE website to view at any time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Tentative dates for 1:1 Ratio DBE Trucking Training will be August &amp; September (multiple opportunities will be available)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496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A889E74-AE86-4D02-B3D6-8905178AAA88}"/>
              </a:ext>
            </a:extLst>
          </p:cNvPr>
          <p:cNvSpPr txBox="1"/>
          <p:nvPr/>
        </p:nvSpPr>
        <p:spPr>
          <a:xfrm>
            <a:off x="6497577" y="712309"/>
            <a:ext cx="542809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800" b="0" i="0" dirty="0">
              <a:effectLst/>
            </a:endParaRPr>
          </a:p>
          <a:p>
            <a:pPr fontAlgn="base"/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Highway Construction: </a:t>
            </a: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Skyview Construction – Summit, SD – Certified 4/1/2025</a:t>
            </a:r>
          </a:p>
          <a:p>
            <a:pPr fontAlgn="base"/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Removals:</a:t>
            </a: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Truckin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– Culbertson, MT – 3/19/2025</a:t>
            </a: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&amp; Favor Trucking – Horace, ND – 3/19/2025</a:t>
            </a:r>
          </a:p>
          <a:p>
            <a:pPr fontAlgn="base"/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Tiguem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Trucking – Aurora, SD – 3/19/2025</a:t>
            </a:r>
          </a:p>
          <a:p>
            <a:pPr fontAlgn="base"/>
            <a:endParaRPr 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Updates:</a:t>
            </a: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  <a:p>
            <a:pPr fontAlgn="base"/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DBEs should regularly check their DBE Directory Listing to make sure all information is up to date and correct. If anything is incorrect, please contact Jessica Stadick-Feist at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jstadick@nd.gov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or changes to current certifications that could impact a DBEs availability to quote additional items or change DBE type (i.e. from Distributor to Supplier) are not processed the week of a bid opening</a:t>
            </a:r>
          </a:p>
          <a:p>
            <a:pPr fontAlgn="base"/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fontAlgn="base"/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FA84B7E-C4F3-4656-9221-2003960856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6096000" cy="6857999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0C417D-08A3-4945-BFE8-E5AEC69F1FA2}"/>
              </a:ext>
            </a:extLst>
          </p:cNvPr>
          <p:cNvCxnSpPr/>
          <p:nvPr/>
        </p:nvCxnSpPr>
        <p:spPr>
          <a:xfrm>
            <a:off x="6958737" y="708741"/>
            <a:ext cx="4505771" cy="0"/>
          </a:xfrm>
          <a:prstGeom prst="line">
            <a:avLst/>
          </a:prstGeom>
          <a:ln w="38100">
            <a:solidFill>
              <a:srgbClr val="0E406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825710-0C6A-2AF3-76A4-DC5273F553CF}"/>
              </a:ext>
            </a:extLst>
          </p:cNvPr>
          <p:cNvSpPr txBox="1"/>
          <p:nvPr/>
        </p:nvSpPr>
        <p:spPr>
          <a:xfrm>
            <a:off x="6958736" y="185521"/>
            <a:ext cx="450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DBE DIRECTORY UPDATES</a:t>
            </a:r>
          </a:p>
        </p:txBody>
      </p:sp>
    </p:spTree>
    <p:extLst>
      <p:ext uri="{BB962C8B-B14F-4D97-AF65-F5344CB8AC3E}">
        <p14:creationId xmlns:p14="http://schemas.microsoft.com/office/powerpoint/2010/main" val="389663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926EF1-09F1-4808-9494-A76911AE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6" y="4710457"/>
            <a:ext cx="8745471" cy="1251459"/>
          </a:xfrm>
        </p:spPr>
        <p:txBody>
          <a:bodyPr/>
          <a:lstStyle/>
          <a:p>
            <a:r>
              <a:rPr lang="en-US" dirty="0"/>
              <a:t>INFRASTRUCTURE 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40B7B-3298-4C5B-BF5E-E97855AF11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0206" y="5954943"/>
            <a:ext cx="8745469" cy="941157"/>
          </a:xfrm>
        </p:spPr>
        <p:txBody>
          <a:bodyPr/>
          <a:lstStyle/>
          <a:p>
            <a:r>
              <a:rPr lang="en-US" dirty="0"/>
              <a:t>Bill Panos, Director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62AA53-A81F-4E57-8591-B2A0A85D48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64CFE070-20AC-4F15-820D-E92CCB534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5101"/>
            <a:ext cx="12303320" cy="7383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BB9A93-1D2F-424C-8C0B-BEE9625CC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996" y="4968430"/>
            <a:ext cx="3765578" cy="1124734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59DC8D3E-EFEE-403D-AEF7-0D12098F20E4}"/>
              </a:ext>
            </a:extLst>
          </p:cNvPr>
          <p:cNvSpPr txBox="1">
            <a:spLocks/>
          </p:cNvSpPr>
          <p:nvPr/>
        </p:nvSpPr>
        <p:spPr>
          <a:xfrm>
            <a:off x="6617776" y="948183"/>
            <a:ext cx="5486401" cy="941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all" spc="5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6000" cap="none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30309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ORTH DAKOTA">
  <a:themeElements>
    <a:clrScheme name="Legendary">
      <a:dk1>
        <a:sysClr val="windowText" lastClr="000000"/>
      </a:dk1>
      <a:lt1>
        <a:sysClr val="window" lastClr="FFFFFF"/>
      </a:lt1>
      <a:dk2>
        <a:srgbClr val="023D67"/>
      </a:dk2>
      <a:lt2>
        <a:srgbClr val="B6B0A2"/>
      </a:lt2>
      <a:accent1>
        <a:srgbClr val="D34727"/>
      </a:accent1>
      <a:accent2>
        <a:srgbClr val="796E66"/>
      </a:accent2>
      <a:accent3>
        <a:srgbClr val="087482"/>
      </a:accent3>
      <a:accent4>
        <a:srgbClr val="A8353A"/>
      </a:accent4>
      <a:accent5>
        <a:srgbClr val="049FDA"/>
      </a:accent5>
      <a:accent6>
        <a:srgbClr val="FAA21B"/>
      </a:accent6>
      <a:hlink>
        <a:srgbClr val="0563C1"/>
      </a:hlink>
      <a:folHlink>
        <a:srgbClr val="954F72"/>
      </a:folHlink>
    </a:clrScheme>
    <a:fontScheme name="MS Fonts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_BELEGENDARY_1_96dpi" id="{3A4CE9D5-7867-416E-9E23-45FF1C50E1CF}" vid="{46262918-D099-4D93-B986-EE8C94552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75000</TotalTime>
  <Words>498</Words>
  <Application>Microsoft Office PowerPoint</Application>
  <PresentationFormat>Widescreen</PresentationFormat>
  <Paragraphs>88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Muli</vt:lpstr>
      <vt:lpstr>Muli Black</vt:lpstr>
      <vt:lpstr>Segoe UI</vt:lpstr>
      <vt:lpstr>Segoe UI Black</vt:lpstr>
      <vt:lpstr>Wingdings</vt:lpstr>
      <vt:lpstr>NORTH DAKOTA</vt:lpstr>
      <vt:lpstr>DBE INDUSTRY UPDATE MEETING</vt:lpstr>
      <vt:lpstr>MARCH 14, 2025 Bid Opening Update</vt:lpstr>
      <vt:lpstr>March 21, 2025 Bid Opening Update</vt:lpstr>
      <vt:lpstr>APRIL 11, 2025 Bid Opening</vt:lpstr>
      <vt:lpstr>APRIL 25, 2025 Bid Opening</vt:lpstr>
      <vt:lpstr>COMPREHENSIVE DBE TRUCKING ROSTER</vt:lpstr>
      <vt:lpstr>VARIOUS INFORMATION</vt:lpstr>
      <vt:lpstr>PowerPoint Presentation</vt:lpstr>
      <vt:lpstr>INFRASTRUCTURE FUNDING</vt:lpstr>
    </vt:vector>
  </TitlesOfParts>
  <Manager/>
  <Company>bilmaw creative</Company>
  <LinksUpToDate>false</LinksUpToDate>
  <SharedDoc>false</SharedDoc>
  <HyperlinkBase>https://creativemarket.com/bilmaw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Susan Blanchard (Bluehawk LLC)</dc:creator>
  <cp:keywords/>
  <dc:description>© bilmaw creative</dc:description>
  <cp:lastModifiedBy>Christianson, Heather M.</cp:lastModifiedBy>
  <cp:revision>120</cp:revision>
  <cp:lastPrinted>2017-05-29T17:03:53Z</cp:lastPrinted>
  <dcterms:created xsi:type="dcterms:W3CDTF">2018-09-10T14:38:48Z</dcterms:created>
  <dcterms:modified xsi:type="dcterms:W3CDTF">2025-04-07T17:23:17Z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v-sblanc@microsoft.com</vt:lpwstr>
  </property>
  <property fmtid="{D5CDD505-2E9C-101B-9397-08002B2CF9AE}" pid="5" name="MSIP_Label_f42aa342-8706-4288-bd11-ebb85995028c_SetDate">
    <vt:lpwstr>2018-07-01T06:09:04.1671756Z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